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80" r:id="rId5"/>
    <p:sldId id="260" r:id="rId6"/>
    <p:sldId id="262" r:id="rId7"/>
    <p:sldId id="278" r:id="rId8"/>
    <p:sldId id="263" r:id="rId9"/>
    <p:sldId id="265" r:id="rId10"/>
    <p:sldId id="276" r:id="rId11"/>
    <p:sldId id="277" r:id="rId12"/>
    <p:sldId id="267" r:id="rId13"/>
    <p:sldId id="269" r:id="rId14"/>
    <p:sldId id="274" r:id="rId15"/>
    <p:sldId id="279" r:id="rId16"/>
    <p:sldId id="273" r:id="rId17"/>
    <p:sldId id="25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CD6E0"/>
    <a:srgbClr val="FFFFFF"/>
    <a:srgbClr val="CC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3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Изображение выглядит как искусство, Красочность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86144C-DC57-E67E-0A7E-9203444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31" r="20019"/>
          <a:stretch>
            <a:fillRect/>
          </a:stretch>
        </p:blipFill>
        <p:spPr>
          <a:xfrm>
            <a:off x="5314188" y="10"/>
            <a:ext cx="8673234" cy="6857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87706" y="646113"/>
            <a:ext cx="3537585" cy="899084"/>
          </a:xfrm>
        </p:spPr>
        <p:txBody>
          <a:bodyPr anchor="b">
            <a:normAutofit/>
          </a:bodyPr>
          <a:lstStyle/>
          <a:p>
            <a:r>
              <a:rPr lang="ru-RU" sz="4800" dirty="0" err="1">
                <a:ea typeface="+mj-lt"/>
                <a:cs typeface="+mj-lt"/>
              </a:rPr>
              <a:t>Fillusion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5805" y="1634422"/>
            <a:ext cx="4023359" cy="120814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u-RU" sz="1900" dirty="0">
                <a:ea typeface="+mn-lt"/>
                <a:cs typeface="+mn-lt"/>
              </a:rPr>
              <a:t>Веб-приложение для генерации и заполнения баз данных с помощью AI </a:t>
            </a:r>
            <a:endParaRPr lang="ru-RU" dirty="0"/>
          </a:p>
          <a:p>
            <a:r>
              <a:rPr lang="ru-RU" sz="1900" dirty="0">
                <a:ea typeface="+mn-lt"/>
                <a:cs typeface="+mn-lt"/>
              </a:rPr>
              <a:t>Версия 1 от 2025 года.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19" name="Рисунок 18" descr="Изображение выглядит как мультфильм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D4710C-7325-C242-6212-DE589046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309563"/>
            <a:ext cx="1704975" cy="16764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7CDDA2-E698-C9C2-9A59-6FD0FF05319E}"/>
              </a:ext>
            </a:extLst>
          </p:cNvPr>
          <p:cNvSpPr/>
          <p:nvPr/>
        </p:nvSpPr>
        <p:spPr>
          <a:xfrm>
            <a:off x="2086136" y="1545181"/>
            <a:ext cx="4446551" cy="52167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3" descr="Изображение выглядит как Графика, снимок экрана, Цвет электрик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1C6D9-42D0-161D-FE28-A0A8DB89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6" t="-4753" r="9748" b="52177"/>
          <a:stretch>
            <a:fillRect/>
          </a:stretch>
        </p:blipFill>
        <p:spPr>
          <a:xfrm rot="2820000">
            <a:off x="-339014" y="2186562"/>
            <a:ext cx="7560866" cy="68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ПЛАН ИССЛЕДОВАНИЙ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План исследований: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выборка: у 5 человек взяли интервью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CVO-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архитектор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IT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компании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QA-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инженер и 3 разработчика из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бигтех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компаний) и 26 опросили;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600" dirty="0">
                <a:latin typeface="Times New Roman"/>
                <a:cs typeface="Times New Roman"/>
              </a:rPr>
              <a:t>гипотезы: </a:t>
            </a:r>
            <a:endParaRPr lang="en-US" sz="1600" dirty="0">
              <a:latin typeface="Times New Roman"/>
              <a:cs typeface="Times New Roman"/>
            </a:endParaRP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работа над данными в команде — востребованная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(1k 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Telegram/VK для уведомлений — важный функционал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исследования: проверить востребованность продукта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Fillusion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целевой аудитории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выявить текущие используемые решения для генерации тестовых данных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оценить восприятие ключевых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обратную связь по модели монетизации.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1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ИТОГИ ИССЛЕДОВАНИЙ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3429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Итоги исследований: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 и QA тратят значительное время на ручную подготовку тестовых данных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зарубежные аналоги не удовлетворяют потребности российских пользователей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работа над данными в команде — востребованная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фича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Telegram/VK для уведомлений — важный функционал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прямой записи в БД и визуального редактирования структуры — ключевые конкурентные преимущества, которые повысят конверсию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 компании предпочитают использовать отечественные AI API из-за требований ФЗ-152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импортозамещения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 подтвердилось: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готовы платить за увеличение лимитов (1k строк, несколько таблиц)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latin typeface="Times New Roman"/>
                <a:ea typeface="+mn-lt"/>
                <a:cs typeface="+mn-lt"/>
              </a:rPr>
              <a:t>Какие изменения необходимы: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стоит увеличить бесплатный лимит строк до 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шаблоны не являются приоритетом для MVP — их реализацию стоит рассматривать только при наличии дополнительных ресурсов и времени после фокусировки на ключевых функциях.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3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7D65-B712-E293-572D-C1C8E86E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88175C-DDC9-498B-88B8-78D63261605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B1FDCAA-D792-87DD-AF77-C5CCE22CE227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должен обеспечивать: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автогенерацию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данных через AI API;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поддержку форматов: 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БД, прямая запись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бд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…;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редактирование структур БД через встроенный редактор;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создание новых БД, использование шаблонов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совместную работу (рабочая доска);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VK,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Telegram,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034C2-5924-AE0E-87EA-7980C359DDD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F62C9C-15FE-B9A8-B69F-BF138ABF8D8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DB84F2A-7C95-463B-C926-397305F7415B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12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82BD3F-E0CC-9122-654B-849D44CDD04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67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ТЕХНИЧЕСКИЕ ТРЕБОВАНИЯ (предварительные)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разрабатывается с учётом: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архитектурного стиля: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микросервисная</a:t>
            </a:r>
            <a:r>
              <a:rPr lang="ru-RU" sz="1800" dirty="0">
                <a:latin typeface="Times New Roman"/>
                <a:ea typeface="+mn-lt"/>
                <a:cs typeface="+mn-lt"/>
              </a:rPr>
              <a:t>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технологического стека: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Java Spring,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GoLang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Python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TypeScript, React,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gRPC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Kafka,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Protobuf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баз данных: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PostgreSQL (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основная), возможность расширения;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безопасности: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JWT </a:t>
            </a:r>
            <a:r>
              <a:rPr lang="ru-RU" dirty="0">
                <a:latin typeface="Times New Roman"/>
                <a:ea typeface="+mn-lt"/>
                <a:cs typeface="+mn-lt"/>
              </a:rPr>
              <a:t>с разделением на </a:t>
            </a:r>
            <a:r>
              <a:rPr lang="en-US" dirty="0">
                <a:latin typeface="Times New Roman"/>
                <a:ea typeface="+mn-lt"/>
                <a:cs typeface="+mn-lt"/>
              </a:rPr>
              <a:t>access </a:t>
            </a: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en-US" dirty="0">
                <a:latin typeface="Times New Roman"/>
                <a:ea typeface="+mn-lt"/>
                <a:cs typeface="+mn-lt"/>
              </a:rPr>
              <a:t>refresh </a:t>
            </a:r>
            <a:r>
              <a:rPr lang="ru-RU" dirty="0">
                <a:latin typeface="Times New Roman"/>
                <a:ea typeface="+mn-lt"/>
                <a:cs typeface="+mn-lt"/>
              </a:rPr>
              <a:t>токены (динамическая ротация ключей);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CSRF-</a:t>
            </a:r>
            <a:r>
              <a:rPr lang="ru-RU" dirty="0">
                <a:latin typeface="Times New Roman"/>
                <a:ea typeface="+mn-lt"/>
                <a:cs typeface="+mn-lt"/>
              </a:rPr>
              <a:t>защита;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защита от </a:t>
            </a:r>
            <a:r>
              <a:rPr lang="en-US" dirty="0">
                <a:latin typeface="Times New Roman"/>
                <a:ea typeface="+mn-lt"/>
                <a:cs typeface="+mn-lt"/>
              </a:rPr>
              <a:t>SQL-</a:t>
            </a:r>
            <a:r>
              <a:rPr lang="ru-RU" dirty="0">
                <a:latin typeface="Times New Roman"/>
                <a:ea typeface="+mn-lt"/>
                <a:cs typeface="+mn-lt"/>
              </a:rPr>
              <a:t>инъекций и </a:t>
            </a:r>
            <a:r>
              <a:rPr lang="en-US" dirty="0">
                <a:latin typeface="Times New Roman"/>
                <a:ea typeface="+mn-lt"/>
                <a:cs typeface="+mn-lt"/>
              </a:rPr>
              <a:t>XSS;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ru-RU" dirty="0" err="1">
                <a:latin typeface="Times New Roman"/>
                <a:ea typeface="+mn-lt"/>
                <a:cs typeface="+mn-lt"/>
              </a:rPr>
              <a:t>др</a:t>
            </a:r>
            <a:r>
              <a:rPr lang="en-US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сетевой слой и балансировка: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Nginx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для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SSL-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терминации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маршрутизации и балансировки нагрузки;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масштабируемости: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Docker, Kubernetes;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мониторинга и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CI/CD: Prometheus, Grafana, GitHub.</a:t>
            </a:r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3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FBEA-08B3-0A68-E28F-A43D9764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246B88-9A29-1663-17C9-AD5167E4BB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СХЕМА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DE7E4-DEFC-3213-DFB9-4311D8047B05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D02019-8D79-2990-CAA2-5A39833ACD3C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E0CF1388-5D5F-E32E-C3B5-42C24A0AE3FF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14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01B258-B933-C034-408E-81120C0878E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9DD1E5-691C-D219-C5A0-9FB9E22EFBA8}"/>
              </a:ext>
            </a:extLst>
          </p:cNvPr>
          <p:cNvSpPr>
            <a:spLocks noGrp="1"/>
          </p:cNvSpPr>
          <p:nvPr/>
        </p:nvSpPr>
        <p:spPr>
          <a:xfrm>
            <a:off x="532658" y="5795547"/>
            <a:ext cx="10742072" cy="40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b="1" dirty="0">
                <a:latin typeface="Times New Roman"/>
                <a:ea typeface="+mn-lt"/>
                <a:cs typeface="+mn-lt"/>
              </a:rPr>
              <a:t>Ссылка на схему проекта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 https://draft.io/6f2haexftxrn3mv8gaq9czrgasetsdxhru5u6988uyss</a:t>
            </a:r>
            <a:endParaRPr lang="ru-RU" sz="1400" dirty="0">
              <a:latin typeface="Times New Roman"/>
              <a:cs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70AD89-3A82-33DE-2F78-E03D0FA3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61" y="1290019"/>
            <a:ext cx="9195665" cy="44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B6D85-4346-FAC6-1B61-BB2936291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4BA452F-A7B5-294D-6D90-503B7D050180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РОАДМАП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43034D6-A5C5-85C9-073E-E70095303AB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Google Shape;1216;gcb7b7a8d93_0_3595">
            <a:extLst>
              <a:ext uri="{FF2B5EF4-FFF2-40B4-BE49-F238E27FC236}">
                <a16:creationId xmlns:a16="http://schemas.microsoft.com/office/drawing/2014/main" id="{8CB497F5-6CD4-E08F-D315-FD69C7C7D282}"/>
              </a:ext>
            </a:extLst>
          </p:cNvPr>
          <p:cNvSpPr/>
          <p:nvPr/>
        </p:nvSpPr>
        <p:spPr>
          <a:xfrm>
            <a:off x="616016" y="3651513"/>
            <a:ext cx="10953549" cy="2628277"/>
          </a:xfrm>
          <a:prstGeom prst="rect">
            <a:avLst/>
          </a:prstGeom>
          <a:solidFill>
            <a:srgbClr val="338CCC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A94E5EF-8C1C-A920-FAAC-51DCEDF6B10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58" name="Google Shape;1217;gcb7b7a8d93_0_3595"/>
          <p:cNvSpPr txBox="1"/>
          <p:nvPr/>
        </p:nvSpPr>
        <p:spPr>
          <a:xfrm>
            <a:off x="538181" y="4945919"/>
            <a:ext cx="1573989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Макеты интерфейса, определен стек технологий</a:t>
            </a:r>
          </a:p>
        </p:txBody>
      </p:sp>
      <p:sp>
        <p:nvSpPr>
          <p:cNvPr id="59" name="Google Shape;1218;gcb7b7a8d93_0_3595"/>
          <p:cNvSpPr txBox="1"/>
          <p:nvPr/>
        </p:nvSpPr>
        <p:spPr>
          <a:xfrm>
            <a:off x="785102" y="2912122"/>
            <a:ext cx="1071897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</a:rPr>
              <a:t>РК1</a:t>
            </a:r>
            <a:endParaRPr dirty="0">
              <a:solidFill>
                <a:schemeClr val="dk1"/>
              </a:solidFill>
              <a:latin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 </a:t>
            </a:r>
            <a:r>
              <a:rPr lang="ru-RU" sz="1400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19;gcb7b7a8d93_0_3595"/>
          <p:cNvSpPr txBox="1"/>
          <p:nvPr/>
        </p:nvSpPr>
        <p:spPr>
          <a:xfrm>
            <a:off x="1471150" y="1398561"/>
            <a:ext cx="1860668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Реализация API для генерации данных через нейросети (включая интерфейс для заполнения 1 таблицы)</a:t>
            </a:r>
          </a:p>
        </p:txBody>
      </p:sp>
      <p:sp>
        <p:nvSpPr>
          <p:cNvPr id="61" name="Google Shape;1220;gcb7b7a8d93_0_3595"/>
          <p:cNvSpPr txBox="1"/>
          <p:nvPr/>
        </p:nvSpPr>
        <p:spPr>
          <a:xfrm>
            <a:off x="1641833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Хакатон 1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4 </a:t>
            </a:r>
            <a:r>
              <a:rPr lang="ru-RU" sz="1400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2" name="Google Shape;1221;gcb7b7a8d93_0_3595"/>
          <p:cNvSpPr/>
          <p:nvPr/>
        </p:nvSpPr>
        <p:spPr>
          <a:xfrm>
            <a:off x="1223290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222;gcb7b7a8d93_0_3595"/>
          <p:cNvSpPr/>
          <p:nvPr/>
        </p:nvSpPr>
        <p:spPr>
          <a:xfrm>
            <a:off x="2288713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6" name="Google Shape;1223;gcb7b7a8d93_0_3595"/>
          <p:cNvCxnSpPr>
            <a:cxnSpLocks/>
          </p:cNvCxnSpPr>
          <p:nvPr/>
        </p:nvCxnSpPr>
        <p:spPr>
          <a:xfrm>
            <a:off x="1321808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cxnSp>
        <p:nvCxnSpPr>
          <p:cNvPr id="1253" name="Google Shape;1224;gcb7b7a8d93_0_3595"/>
          <p:cNvCxnSpPr>
            <a:cxnSpLocks/>
          </p:cNvCxnSpPr>
          <p:nvPr/>
        </p:nvCxnSpPr>
        <p:spPr>
          <a:xfrm flipV="1">
            <a:off x="2395722" y="2479040"/>
            <a:ext cx="0" cy="961304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54" name="Google Shape;1225;gcb7b7a8d93_0_3595"/>
          <p:cNvSpPr txBox="1"/>
          <p:nvPr/>
        </p:nvSpPr>
        <p:spPr>
          <a:xfrm>
            <a:off x="2415174" y="4945919"/>
            <a:ext cx="1984645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Доработка генерации через нейросети и настройка генерации данных через </a:t>
            </a:r>
            <a:r>
              <a:rPr lang="ru-RU" sz="1000" dirty="0" err="1">
                <a:solidFill>
                  <a:srgbClr val="FFFFFF"/>
                </a:solidFill>
                <a:latin typeface="Arial"/>
                <a:cs typeface="Arial"/>
              </a:rPr>
              <a:t>Faker</a:t>
            </a: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, интерфейс: ввод параметров генерации и вывод результата (для 1 таблицы)</a:t>
            </a:r>
          </a:p>
        </p:txBody>
      </p:sp>
      <p:sp>
        <p:nvSpPr>
          <p:cNvPr id="1255" name="Google Shape;1226;gcb7b7a8d93_0_3595"/>
          <p:cNvSpPr txBox="1"/>
          <p:nvPr/>
        </p:nvSpPr>
        <p:spPr>
          <a:xfrm>
            <a:off x="2809535" y="2912122"/>
            <a:ext cx="1195924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РК2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15 </a:t>
            </a:r>
            <a:r>
              <a:rPr lang="ru-RU" sz="1400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27;gcb7b7a8d93_0_3595"/>
          <p:cNvSpPr/>
          <p:nvPr/>
        </p:nvSpPr>
        <p:spPr>
          <a:xfrm>
            <a:off x="3322534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7" name="Google Shape;1228;gcb7b7a8d93_0_3595"/>
          <p:cNvCxnSpPr>
            <a:cxnSpLocks/>
          </p:cNvCxnSpPr>
          <p:nvPr/>
        </p:nvCxnSpPr>
        <p:spPr>
          <a:xfrm>
            <a:off x="3421052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58" name="Google Shape;1229;gcb7b7a8d93_0_3595"/>
          <p:cNvSpPr txBox="1"/>
          <p:nvPr/>
        </p:nvSpPr>
        <p:spPr>
          <a:xfrm>
            <a:off x="3412776" y="1386072"/>
            <a:ext cx="2085675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Прототип визуального редактора баз данных, страница с проектами</a:t>
            </a:r>
          </a:p>
        </p:txBody>
      </p:sp>
      <p:sp>
        <p:nvSpPr>
          <p:cNvPr id="1259" name="Google Shape;1230;gcb7b7a8d93_0_3595"/>
          <p:cNvSpPr txBox="1"/>
          <p:nvPr/>
        </p:nvSpPr>
        <p:spPr>
          <a:xfrm>
            <a:off x="3707321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РК3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29 </a:t>
            </a:r>
            <a:r>
              <a:rPr lang="ru-RU" sz="1400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60" name="Google Shape;1231;gcb7b7a8d93_0_3595"/>
          <p:cNvSpPr/>
          <p:nvPr/>
        </p:nvSpPr>
        <p:spPr>
          <a:xfrm>
            <a:off x="4354201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1" name="Google Shape;1232;gcb7b7a8d93_0_3595"/>
          <p:cNvCxnSpPr>
            <a:cxnSpLocks/>
          </p:cNvCxnSpPr>
          <p:nvPr/>
        </p:nvCxnSpPr>
        <p:spPr>
          <a:xfrm flipV="1">
            <a:off x="4454128" y="2164080"/>
            <a:ext cx="0" cy="1276264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62" name="Google Shape;1233;gcb7b7a8d93_0_3595"/>
          <p:cNvSpPr txBox="1"/>
          <p:nvPr/>
        </p:nvSpPr>
        <p:spPr>
          <a:xfrm>
            <a:off x="4634618" y="4940765"/>
            <a:ext cx="182414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Доработка визуального редактора баз данных, настройка многотабличной генерации данных для БД</a:t>
            </a:r>
          </a:p>
        </p:txBody>
      </p:sp>
      <p:sp>
        <p:nvSpPr>
          <p:cNvPr id="1263" name="Google Shape;1234;gcb7b7a8d93_0_3595"/>
          <p:cNvSpPr txBox="1"/>
          <p:nvPr/>
        </p:nvSpPr>
        <p:spPr>
          <a:xfrm>
            <a:off x="4797515" y="2912125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Хакатон 2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 ноя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35;gcb7b7a8d93_0_3595"/>
          <p:cNvSpPr/>
          <p:nvPr/>
        </p:nvSpPr>
        <p:spPr>
          <a:xfrm>
            <a:off x="5457950" y="3564805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5" name="Google Shape;1236;gcb7b7a8d93_0_3595"/>
          <p:cNvCxnSpPr>
            <a:cxnSpLocks/>
          </p:cNvCxnSpPr>
          <p:nvPr/>
        </p:nvCxnSpPr>
        <p:spPr>
          <a:xfrm>
            <a:off x="5556468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66" name="Google Shape;1237;gcb7b7a8d93_0_3595"/>
          <p:cNvSpPr txBox="1"/>
          <p:nvPr/>
        </p:nvSpPr>
        <p:spPr>
          <a:xfrm>
            <a:off x="5773753" y="1363552"/>
            <a:ext cx="1860668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Итоговый интерфейс визуального редактора БД и сервиса генерации, страница монетизации, написание функционала загрузки данных напрямую в БД</a:t>
            </a:r>
            <a:endParaRPr lang="ru-RU" sz="10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7" name="Google Shape;1238;gcb7b7a8d93_0_3595"/>
          <p:cNvSpPr txBox="1"/>
          <p:nvPr/>
        </p:nvSpPr>
        <p:spPr>
          <a:xfrm>
            <a:off x="5954913" y="3884357"/>
            <a:ext cx="1498348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РК4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12 ноя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68" name="Google Shape;1239;gcb7b7a8d93_0_3595"/>
          <p:cNvSpPr/>
          <p:nvPr/>
        </p:nvSpPr>
        <p:spPr>
          <a:xfrm>
            <a:off x="6601793" y="355578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9" name="Google Shape;1240;gcb7b7a8d93_0_3595"/>
          <p:cNvCxnSpPr>
            <a:cxnSpLocks/>
          </p:cNvCxnSpPr>
          <p:nvPr/>
        </p:nvCxnSpPr>
        <p:spPr>
          <a:xfrm flipV="1">
            <a:off x="6708802" y="2802212"/>
            <a:ext cx="0" cy="638132"/>
          </a:xfrm>
          <a:prstGeom prst="straightConnector1">
            <a:avLst/>
          </a:prstGeom>
          <a:noFill/>
          <a:ln w="38100" cap="rnd" cmpd="sng">
            <a:solidFill>
              <a:schemeClr val="dk2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0" name="Google Shape;1241;gcb7b7a8d93_0_3595"/>
          <p:cNvSpPr txBox="1"/>
          <p:nvPr/>
        </p:nvSpPr>
        <p:spPr>
          <a:xfrm>
            <a:off x="6889822" y="4922745"/>
            <a:ext cx="1824142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Визуальный редактор БД, страницы генерации данных, страницы получения результатов, страница с проектами, скачивание заполненной БД</a:t>
            </a:r>
          </a:p>
        </p:txBody>
      </p:sp>
      <p:sp>
        <p:nvSpPr>
          <p:cNvPr id="1271" name="Google Shape;1242;gcb7b7a8d93_0_3595"/>
          <p:cNvSpPr txBox="1"/>
          <p:nvPr/>
        </p:nvSpPr>
        <p:spPr>
          <a:xfrm>
            <a:off x="6519617" y="2914653"/>
            <a:ext cx="2564553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UX</a:t>
            </a: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—</a:t>
            </a: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интервью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15 ноя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43;gcb7b7a8d93_0_3595"/>
          <p:cNvSpPr/>
          <p:nvPr/>
        </p:nvSpPr>
        <p:spPr>
          <a:xfrm>
            <a:off x="7692869" y="3547138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3" name="Google Shape;1244;gcb7b7a8d93_0_3595"/>
          <p:cNvCxnSpPr>
            <a:cxnSpLocks/>
          </p:cNvCxnSpPr>
          <p:nvPr/>
        </p:nvCxnSpPr>
        <p:spPr>
          <a:xfrm>
            <a:off x="7791387" y="3890518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4" name="Google Shape;1245;gcb7b7a8d93_0_3595"/>
          <p:cNvSpPr txBox="1"/>
          <p:nvPr/>
        </p:nvSpPr>
        <p:spPr>
          <a:xfrm>
            <a:off x="7903951" y="1400939"/>
            <a:ext cx="183364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980000"/>
                </a:solidFill>
                <a:latin typeface="Arial"/>
                <a:cs typeface="Arial"/>
              </a:rPr>
              <a:t>Должен быть работающий </a:t>
            </a:r>
            <a:r>
              <a:rPr lang="en-US" sz="1000" dirty="0">
                <a:solidFill>
                  <a:srgbClr val="980000"/>
                </a:solidFill>
                <a:latin typeface="Arial"/>
                <a:cs typeface="Arial"/>
              </a:rPr>
              <a:t>MVP</a:t>
            </a:r>
            <a:endParaRPr sz="1000" dirty="0">
              <a:solidFill>
                <a:srgbClr val="98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5" name="Google Shape;1246;gcb7b7a8d93_0_3595"/>
          <p:cNvSpPr txBox="1"/>
          <p:nvPr/>
        </p:nvSpPr>
        <p:spPr>
          <a:xfrm>
            <a:off x="7590637" y="3879310"/>
            <a:ext cx="2502540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Функциональное тестирование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3 дек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76" name="Google Shape;1247;gcb7b7a8d93_0_3595"/>
          <p:cNvSpPr/>
          <p:nvPr/>
        </p:nvSpPr>
        <p:spPr>
          <a:xfrm>
            <a:off x="8736616" y="3555780"/>
            <a:ext cx="206410" cy="206700"/>
          </a:xfrm>
          <a:prstGeom prst="ellipse">
            <a:avLst/>
          </a:prstGeom>
          <a:solidFill>
            <a:srgbClr val="980000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7" name="Google Shape;1248;gcb7b7a8d93_0_3595"/>
          <p:cNvCxnSpPr>
            <a:cxnSpLocks/>
          </p:cNvCxnSpPr>
          <p:nvPr/>
        </p:nvCxnSpPr>
        <p:spPr>
          <a:xfrm flipV="1">
            <a:off x="8839821" y="1986196"/>
            <a:ext cx="0" cy="1477970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1278" name="Google Shape;1249;gcb7b7a8d93_0_3595"/>
          <p:cNvSpPr txBox="1"/>
          <p:nvPr/>
        </p:nvSpPr>
        <p:spPr>
          <a:xfrm>
            <a:off x="8952755" y="4913275"/>
            <a:ext cx="183591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Повышение качества реализованного функционала, добавления </a:t>
            </a:r>
            <a:r>
              <a:rPr lang="ru-RU" sz="1000" dirty="0" err="1">
                <a:solidFill>
                  <a:srgbClr val="FFFFFF"/>
                </a:solidFill>
                <a:latin typeface="Arial"/>
                <a:cs typeface="Arial"/>
              </a:rPr>
              <a:t>вариативностей</a:t>
            </a:r>
            <a:r>
              <a:rPr lang="ru-RU" sz="1000" dirty="0">
                <a:solidFill>
                  <a:srgbClr val="FFFFFF"/>
                </a:solidFill>
                <a:latin typeface="Arial"/>
                <a:cs typeface="Arial"/>
              </a:rPr>
              <a:t> форматов ввода/вывода</a:t>
            </a:r>
            <a:endParaRPr sz="10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9" name="Google Shape;1250;gcb7b7a8d93_0_3595"/>
          <p:cNvSpPr txBox="1"/>
          <p:nvPr/>
        </p:nvSpPr>
        <p:spPr>
          <a:xfrm>
            <a:off x="9323628" y="2912122"/>
            <a:ext cx="1071897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РК5</a:t>
            </a:r>
            <a:endParaRPr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10 дек</a:t>
            </a:r>
            <a:endParaRPr sz="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51;gcb7b7a8d93_0_3595"/>
          <p:cNvSpPr/>
          <p:nvPr/>
        </p:nvSpPr>
        <p:spPr>
          <a:xfrm>
            <a:off x="9752905" y="3554800"/>
            <a:ext cx="206410" cy="206700"/>
          </a:xfrm>
          <a:prstGeom prst="ellipse">
            <a:avLst/>
          </a:prstGeom>
          <a:solidFill>
            <a:schemeClr val="dk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1" name="Google Shape;1252;gcb7b7a8d93_0_3595"/>
          <p:cNvCxnSpPr>
            <a:cxnSpLocks/>
          </p:cNvCxnSpPr>
          <p:nvPr/>
        </p:nvCxnSpPr>
        <p:spPr>
          <a:xfrm>
            <a:off x="9860334" y="3908185"/>
            <a:ext cx="0" cy="8832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ot"/>
            <a:miter lim="800000"/>
            <a:headEnd type="none" w="sm" len="sm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81839B-E22C-D490-266C-874E5D6F9A3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3E4F3E-1AAF-B1E0-2D81-68BEEDD21E1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1245;gcb7b7a8d93_0_3595">
            <a:extLst>
              <a:ext uri="{FF2B5EF4-FFF2-40B4-BE49-F238E27FC236}">
                <a16:creationId xmlns:a16="http://schemas.microsoft.com/office/drawing/2014/main" id="{FFE3C2AD-23E2-DEBB-6ED4-52411D3183CA}"/>
              </a:ext>
            </a:extLst>
          </p:cNvPr>
          <p:cNvSpPr txBox="1"/>
          <p:nvPr/>
        </p:nvSpPr>
        <p:spPr>
          <a:xfrm>
            <a:off x="9887111" y="1393772"/>
            <a:ext cx="180311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2400"/>
            </a:pPr>
            <a:r>
              <a:rPr lang="ru-RU" sz="1000" dirty="0">
                <a:solidFill>
                  <a:schemeClr val="dk1"/>
                </a:solidFill>
                <a:latin typeface="Arial"/>
                <a:cs typeface="Arial"/>
              </a:rPr>
              <a:t>Реализован продукт Подготовлена предзащита</a:t>
            </a:r>
          </a:p>
        </p:txBody>
      </p:sp>
      <p:sp>
        <p:nvSpPr>
          <p:cNvPr id="14" name="Google Shape;1246;gcb7b7a8d93_0_3595">
            <a:extLst>
              <a:ext uri="{FF2B5EF4-FFF2-40B4-BE49-F238E27FC236}">
                <a16:creationId xmlns:a16="http://schemas.microsoft.com/office/drawing/2014/main" id="{A07FA963-7F37-9291-110A-DD1BD3D16FA8}"/>
              </a:ext>
            </a:extLst>
          </p:cNvPr>
          <p:cNvSpPr txBox="1"/>
          <p:nvPr/>
        </p:nvSpPr>
        <p:spPr>
          <a:xfrm>
            <a:off x="9514675" y="3888935"/>
            <a:ext cx="2502540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4400"/>
            </a:pPr>
            <a:r>
              <a:rPr lang="ru-RU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Предзащита</a:t>
            </a:r>
            <a:endParaRPr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17 дек</a:t>
            </a:r>
            <a:endParaRPr sz="1400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" name="Google Shape;1247;gcb7b7a8d93_0_3595">
            <a:extLst>
              <a:ext uri="{FF2B5EF4-FFF2-40B4-BE49-F238E27FC236}">
                <a16:creationId xmlns:a16="http://schemas.microsoft.com/office/drawing/2014/main" id="{2C42EBCF-01D9-CA72-96FB-730CECFAA073}"/>
              </a:ext>
            </a:extLst>
          </p:cNvPr>
          <p:cNvSpPr/>
          <p:nvPr/>
        </p:nvSpPr>
        <p:spPr>
          <a:xfrm>
            <a:off x="10660654" y="3555780"/>
            <a:ext cx="206410" cy="206700"/>
          </a:xfrm>
          <a:prstGeom prst="ellipse">
            <a:avLst/>
          </a:prstGeom>
          <a:solidFill>
            <a:schemeClr val="tx1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0000"/>
            </a:pPr>
            <a:endParaRPr sz="2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248;gcb7b7a8d93_0_3595">
            <a:extLst>
              <a:ext uri="{FF2B5EF4-FFF2-40B4-BE49-F238E27FC236}">
                <a16:creationId xmlns:a16="http://schemas.microsoft.com/office/drawing/2014/main" id="{60784CE0-6449-F3C2-7C8A-3EF068607C53}"/>
              </a:ext>
            </a:extLst>
          </p:cNvPr>
          <p:cNvCxnSpPr>
            <a:cxnSpLocks/>
          </p:cNvCxnSpPr>
          <p:nvPr/>
        </p:nvCxnSpPr>
        <p:spPr>
          <a:xfrm flipV="1">
            <a:off x="10763859" y="1986196"/>
            <a:ext cx="0" cy="1477970"/>
          </a:xfrm>
          <a:prstGeom prst="straightConnector1">
            <a:avLst/>
          </a:prstGeom>
          <a:noFill/>
          <a:ln w="38100" cap="rnd" cmpd="sng">
            <a:solidFill>
              <a:schemeClr val="tx1"/>
            </a:solidFill>
            <a:prstDash val="dot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251417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9411-89D7-9B0C-A0BA-AC2AE6D3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4701D4-E6C0-AEEE-333A-FA6E992FA2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26424-25F0-D9F6-421D-58F164B3802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9BC405-3C0F-DA88-9327-7A30BADE1FFA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3D1769F4-9F6F-3384-ABCA-22985D608646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D3BBE2-2B9B-39CA-0A13-BDF2F6720554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D22043B-2E81-C162-DDA0-D461A5D8A759}"/>
              </a:ext>
            </a:extLst>
          </p:cNvPr>
          <p:cNvGraphicFramePr>
            <a:graphicFrameLocks noGrp="1"/>
          </p:cNvGraphicFramePr>
          <p:nvPr/>
        </p:nvGraphicFramePr>
        <p:xfrm>
          <a:off x="626154" y="1193047"/>
          <a:ext cx="10920804" cy="1815370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7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VK, Telegram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Тимлид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SA / Back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Куренков Дмитрий Александрович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@dimakurenkov, @KURDMIALE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/ DevOps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Селянинов Дмитрий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Сергеевич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nonrepp,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@nonrepp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инфраструктура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UI/UX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Светлаков Владимир Денисович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vovasvl,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@vovasvl3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дизайн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Security / SEO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Helvetica"/>
                          <a:cs typeface="Times New Roman" panose="02020603050405020304" pitchFamily="18" charset="0"/>
                        </a:rPr>
                        <a:t>Чупраков Сергей Дмитриевич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Helvetica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isupi,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@chsrjk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безопасность,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CED641-1E8C-E1EF-0103-AF2FDB6517F3}"/>
              </a:ext>
            </a:extLst>
          </p:cNvPr>
          <p:cNvSpPr>
            <a:spLocks noGrp="1"/>
          </p:cNvSpPr>
          <p:nvPr/>
        </p:nvSpPr>
        <p:spPr>
          <a:xfrm>
            <a:off x="532658" y="3004629"/>
            <a:ext cx="10742072" cy="3177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Times New Roman"/>
                <a:ea typeface="+mn-lt"/>
                <a:cs typeface="+mn-lt"/>
              </a:rPr>
              <a:t>Решаемые задачи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</a:t>
            </a:r>
            <a:endParaRPr lang="ru-RU" sz="1400" b="1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Frontend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тяжёлый блок визуального редактирования данных и широкий спектр функционала (настройки генерации, интеграции, визуальные редакторы БД), для обеспечения высокого качества и скорости разработки в условиях сложного UI/UX необходима работа двух фронтенд-разработчиков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Backend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реализация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микроссервисной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логики на разных языках программирования, интеграция с AI API, работа с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Kafka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/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gRPC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обеспечение безопасности и масштабируемости, написание агента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 </a:t>
            </a:r>
            <a:r>
              <a:rPr lang="ru-RU" sz="1400" dirty="0">
                <a:latin typeface="Times New Roman"/>
                <a:ea typeface="+mn-lt"/>
                <a:cs typeface="+mn-lt"/>
              </a:rPr>
              <a:t>два специалиста позволят параллельно вести разработку ядра системы и модулей интеграций, сохраняя высокую производительность команды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DevOps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/ инфраструктура (1): настройка CI/CD, мониторинга, контейнеризации и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оркестрации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(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Docker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Kubernetes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Prometheus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Grafana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), а также обеспечение стабильной среды для разработки и продакшена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дополнительно (будущее развитие):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ML-специалисты — для внедрения интеллектуальных алгоритмов генерации данных и персонализации сценариев;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Мобильные разработчики — для расширения экосистемы и создания мобильного клиента.</a:t>
            </a: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084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C457B-2280-DE3C-2AD7-D08FCAFDB34D}"/>
              </a:ext>
            </a:extLst>
          </p:cNvPr>
          <p:cNvSpPr>
            <a:spLocks noGrp="1"/>
          </p:cNvSpPr>
          <p:nvPr/>
        </p:nvSpPr>
        <p:spPr>
          <a:xfrm>
            <a:off x="953612" y="1592551"/>
            <a:ext cx="10284776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Благодарим за внимание, по любым вопросам готовы ответить по запросам через указанные на </a:t>
            </a:r>
            <a:r>
              <a:rPr lang="ru-RU" sz="2600" b="1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слайде 16 </a:t>
            </a:r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контакты!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DC5BA-3A4B-419C-FAE9-34DD073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34495" y="-204887"/>
            <a:ext cx="3224109" cy="94623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3DD658-DF70-5927-4674-AE7FD159714D}"/>
              </a:ext>
            </a:extLst>
          </p:cNvPr>
          <p:cNvSpPr/>
          <p:nvPr/>
        </p:nvSpPr>
        <p:spPr>
          <a:xfrm>
            <a:off x="1446546" y="2148840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75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34E15-4496-266D-5E6A-56CEF412411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ОБЩЕЕ ОПИСАНИЕ И НАЗНАЧЕНИЕ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BD272C7-9BB4-1983-AD76-C331AF857430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Продукт (Система)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представляет собой веб-сервис для автоматического генератора и наполнения баз данных синтетическими, но реалистичными данными с использованием нейросетевых моделей.</a:t>
            </a:r>
            <a:endParaRPr lang="ru-RU" sz="1800" dirty="0">
              <a:latin typeface="Times New Roman"/>
              <a:cs typeface="Times New Roman"/>
            </a:endParaRPr>
          </a:p>
          <a:p>
            <a:r>
              <a:rPr lang="ru-RU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 предназначен для: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автоматического заполнения баз данных тестовыми, демо- и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разработческими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данными;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генерации данных с учётом уникальности и SQL-валидности;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поддержки различных форматов вывода: JSON, SQL, прямая запись в БД, БД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snapshot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), CSV, ...;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настройки уведомлений о завершении процесса через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мессенджер,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или Telegram;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с внешними AI API для расширяемой генерации данных;</a:t>
            </a:r>
            <a:endParaRPr lang="ru-RU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создания новых баз данных и их редактирования через визуальный редактор;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совместной работы команд при подготовке данных.</a:t>
            </a:r>
            <a:endParaRPr lang="ru-RU" dirty="0">
              <a:latin typeface="Times New Roman"/>
            </a:endParaRPr>
          </a:p>
          <a:p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8BAD-BE74-9CA2-E59B-ADB535A66BF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220B84-9075-FB4F-3034-42519662430C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00655-F2C4-DE00-0F77-05CFFDB3E9C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1610E263-16D7-FC2E-C7B8-FAA30727CB13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ПОЛЬЗОВАТЕЛИ И РЕШАЕМЫЕ ЗАДАЧИ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299176"/>
              </p:ext>
            </p:extLst>
          </p:nvPr>
        </p:nvGraphicFramePr>
        <p:xfrm>
          <a:off x="632691" y="1197182"/>
          <a:ext cx="10922001" cy="48243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40667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637352779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1159187722"/>
                    </a:ext>
                  </a:extLst>
                </a:gridCol>
              </a:tblGrid>
              <a:tr h="113961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Разработчики /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DevOps /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аналитики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Продакт-менеджеры /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пресейл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-специалисты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3684693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Быстрое создание реалистичных тестовых данных без обфускации продакшн-данных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Автоматизация наполнения БД для тестовых контуров и демонстраций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демо-окружений и быстрый запуск пилотных проектов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0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81B12-A95B-BDD0-CE3D-02C3F976D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55D476F-64BC-E03F-5C36-E26D8A7FC59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USER STORY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42189-5141-8761-5D0A-A1D7A400591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4801C5-3233-E481-F5C6-8F5AD7C6918E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EBFA914-E674-C42E-B612-A8390852D47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D6D81A5E-9C35-287E-93C5-98AFD6DAD62F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C2717-4214-1DE7-9F68-7547F33FA6D0}"/>
              </a:ext>
            </a:extLst>
          </p:cNvPr>
          <p:cNvSpPr txBox="1"/>
          <p:nvPr/>
        </p:nvSpPr>
        <p:spPr>
          <a:xfrm>
            <a:off x="2313160" y="1503225"/>
            <a:ext cx="63523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разработчик или QA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хочу автоматически генерировать тестовые данные в нужных форматах и напрямую загружать их в БД,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не тратить время на ручное создание и не использовать продакшн-данные.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BE9FF-978C-C264-78E9-D47D73B2BCDB}"/>
              </a:ext>
            </a:extLst>
          </p:cNvPr>
          <p:cNvSpPr txBox="1"/>
          <p:nvPr/>
        </p:nvSpPr>
        <p:spPr>
          <a:xfrm>
            <a:off x="4700232" y="3098804"/>
            <a:ext cx="63523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аналитик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хочу иметь возможность быстро наполнить тестовое окружение данными и использовать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снапшоты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БД,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автоматизировать CI/CD процессы.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A8AEA-4F97-CCEC-1990-49C867DD97FA}"/>
              </a:ext>
            </a:extLst>
          </p:cNvPr>
          <p:cNvSpPr txBox="1"/>
          <p:nvPr/>
        </p:nvSpPr>
        <p:spPr>
          <a:xfrm>
            <a:off x="2313160" y="4417384"/>
            <a:ext cx="63523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продакт /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пресейл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хочу создавать демо-окружения с реальными по виду данными,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ускорить запуск пилотов и демонстраций клиентам.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Сформированное изображение">
            <a:extLst>
              <a:ext uri="{FF2B5EF4-FFF2-40B4-BE49-F238E27FC236}">
                <a16:creationId xmlns:a16="http://schemas.microsoft.com/office/drawing/2014/main" id="{C3501B1D-228C-724A-8D0D-334E314AA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7913">
            <a:off x="725009" y="1650978"/>
            <a:ext cx="1266585" cy="12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формированное изображение">
            <a:extLst>
              <a:ext uri="{FF2B5EF4-FFF2-40B4-BE49-F238E27FC236}">
                <a16:creationId xmlns:a16="http://schemas.microsoft.com/office/drawing/2014/main" id="{DA79D69E-08FA-0803-0FB0-61E171DB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5788">
            <a:off x="10308844" y="3117513"/>
            <a:ext cx="1162909" cy="116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формированное изображение">
            <a:extLst>
              <a:ext uri="{FF2B5EF4-FFF2-40B4-BE49-F238E27FC236}">
                <a16:creationId xmlns:a16="http://schemas.microsoft.com/office/drawing/2014/main" id="{D6E4D6C6-B5BD-47E7-471B-32B3D3E6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0816">
            <a:off x="539919" y="4321967"/>
            <a:ext cx="2086740" cy="1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84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E2F2-7DDD-AE17-BC95-99BDC2C1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9FEC89-279B-7374-9ED9-CF857207C2FD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ТРЕНДЫ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B27514A-530A-A559-1C63-77F62242E46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тренды: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рост спроса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synthetic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data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для ML, тестирования и демонстраций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ужесточение требований по безопасности данных (ФЗ-152, GDPR при трансграничных операциях);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популярность AI-сервисов и интеграции их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developer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tools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спрос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no-code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/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low-code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инструменты для работы с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развитие рынка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collaboration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-платформ (совместная работа команд)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cs typeface="Times New Roman"/>
              </a:rPr>
              <a:t>рост числа российских AI-платформ и API (замещающих зарубежные).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B3E9-9023-D2D7-B8F9-BF375B9997A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B47D1EE-3F1A-FA6A-6A52-A4D167D3243D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E50328-E7DB-E36D-8E7F-561142950A96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5D39CAD9-7A7A-D729-A9A8-A97E13205D4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0809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9997-1561-B975-1684-A439CB0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321908-C059-1E6A-FCE8-5CFBAA4689D6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96FD451-86AD-ABE7-7799-C967EF8F6F11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конкуренты: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Mockaroo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–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web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-сервис; преимущество: удобный интерфейс; ограничение: англоязычный, нет глубокой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Generatedata.com – генерация таблиц; преимущество: доступность; ограничение: слабая поддержка форматов, отсутствие визуализации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Tonic.ai – платформа для генерации тестовых данных; преимущество: поддержка сложных сценариев и интеграций; ограничение: высокая стоимость, англоязычный интерфейс.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C8D9-C0B7-1089-03E8-D72EED9E835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9043AA-CD66-35A1-9AA3-8D94A1A128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D7AC7F-6A51-4842-3D96-45149A8ABDD0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913873-3128-D012-3C11-466495AEAC56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1563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 КОНКУРЕНТАМИ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99698"/>
              </p:ext>
            </p:extLst>
          </p:nvPr>
        </p:nvGraphicFramePr>
        <p:xfrm>
          <a:off x="632691" y="1197182"/>
          <a:ext cx="10922004" cy="505799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84401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67904519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541846109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2121742597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1510373435"/>
                    </a:ext>
                  </a:extLst>
                </a:gridCol>
              </a:tblGrid>
              <a:tr h="1139618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Fillusion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Mockaroo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Generatedata.com</a:t>
                      </a: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Tonic.ai</a:t>
                      </a: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Генерация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данных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Интеграция с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8769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Прямая запись в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5390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Визуальный редактор структуры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653864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Форматы экспорта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</a:t>
                      </a:r>
                      <a:r>
                        <a:rPr lang="ru-RU" sz="1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снапшоты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JSON, CSV, EXCEL, XML, HTML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414441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Совместная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работа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09728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Ориентирование на российский рынок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40089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marL="0" indent="85725"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Бесплатный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лимит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строк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строк за раз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692921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5232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141359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6" name="Плюс 5"/>
          <p:cNvSpPr/>
          <p:nvPr/>
        </p:nvSpPr>
        <p:spPr>
          <a:xfrm>
            <a:off x="8015380" y="232887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инус 7"/>
          <p:cNvSpPr/>
          <p:nvPr/>
        </p:nvSpPr>
        <p:spPr>
          <a:xfrm>
            <a:off x="5885339" y="325007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люс 11"/>
          <p:cNvSpPr/>
          <p:nvPr/>
        </p:nvSpPr>
        <p:spPr>
          <a:xfrm>
            <a:off x="3629194" y="2330073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люс 12"/>
          <p:cNvSpPr/>
          <p:nvPr/>
        </p:nvSpPr>
        <p:spPr>
          <a:xfrm>
            <a:off x="5836631" y="232887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люс 13"/>
          <p:cNvSpPr/>
          <p:nvPr/>
        </p:nvSpPr>
        <p:spPr>
          <a:xfrm>
            <a:off x="10222817" y="23288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люс 14"/>
          <p:cNvSpPr/>
          <p:nvPr/>
        </p:nvSpPr>
        <p:spPr>
          <a:xfrm>
            <a:off x="3629194" y="27879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люс 15"/>
          <p:cNvSpPr/>
          <p:nvPr/>
        </p:nvSpPr>
        <p:spPr>
          <a:xfrm>
            <a:off x="3629194" y="3245881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люс 16"/>
          <p:cNvSpPr/>
          <p:nvPr/>
        </p:nvSpPr>
        <p:spPr>
          <a:xfrm>
            <a:off x="3629192" y="377984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люс 18"/>
          <p:cNvSpPr/>
          <p:nvPr/>
        </p:nvSpPr>
        <p:spPr>
          <a:xfrm>
            <a:off x="3635571" y="4841777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люс 19"/>
          <p:cNvSpPr/>
          <p:nvPr/>
        </p:nvSpPr>
        <p:spPr>
          <a:xfrm>
            <a:off x="3629191" y="540175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Минус 22"/>
          <p:cNvSpPr/>
          <p:nvPr/>
        </p:nvSpPr>
        <p:spPr>
          <a:xfrm>
            <a:off x="589237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Минус 23"/>
          <p:cNvSpPr/>
          <p:nvPr/>
        </p:nvSpPr>
        <p:spPr>
          <a:xfrm>
            <a:off x="5877898" y="4818714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Минус 24"/>
          <p:cNvSpPr/>
          <p:nvPr/>
        </p:nvSpPr>
        <p:spPr>
          <a:xfrm>
            <a:off x="5892371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Минус 25"/>
          <p:cNvSpPr/>
          <p:nvPr/>
        </p:nvSpPr>
        <p:spPr>
          <a:xfrm>
            <a:off x="8064088" y="2832415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Минус 26"/>
          <p:cNvSpPr/>
          <p:nvPr/>
        </p:nvSpPr>
        <p:spPr>
          <a:xfrm>
            <a:off x="8064088" y="3274817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Минус 27"/>
          <p:cNvSpPr/>
          <p:nvPr/>
        </p:nvSpPr>
        <p:spPr>
          <a:xfrm>
            <a:off x="8074711" y="377984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Минус 28"/>
          <p:cNvSpPr/>
          <p:nvPr/>
        </p:nvSpPr>
        <p:spPr>
          <a:xfrm>
            <a:off x="8074711" y="4841776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Минус 29"/>
          <p:cNvSpPr/>
          <p:nvPr/>
        </p:nvSpPr>
        <p:spPr>
          <a:xfrm>
            <a:off x="8080544" y="538124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Минус 30"/>
          <p:cNvSpPr/>
          <p:nvPr/>
        </p:nvSpPr>
        <p:spPr>
          <a:xfrm>
            <a:off x="10320233" y="5401753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люс 31"/>
          <p:cNvSpPr/>
          <p:nvPr/>
        </p:nvSpPr>
        <p:spPr>
          <a:xfrm>
            <a:off x="10222816" y="2826244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люс 32"/>
          <p:cNvSpPr/>
          <p:nvPr/>
        </p:nvSpPr>
        <p:spPr>
          <a:xfrm>
            <a:off x="10222816" y="3294108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люс 33"/>
          <p:cNvSpPr/>
          <p:nvPr/>
        </p:nvSpPr>
        <p:spPr>
          <a:xfrm>
            <a:off x="10271525" y="4803639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Минус 34"/>
          <p:cNvSpPr/>
          <p:nvPr/>
        </p:nvSpPr>
        <p:spPr>
          <a:xfrm>
            <a:off x="10271525" y="3787709"/>
            <a:ext cx="410350" cy="448573"/>
          </a:xfrm>
          <a:prstGeom prst="mathMin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люс 35"/>
          <p:cNvSpPr/>
          <p:nvPr/>
        </p:nvSpPr>
        <p:spPr>
          <a:xfrm>
            <a:off x="5830522" y="2798926"/>
            <a:ext cx="507767" cy="44857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88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4390-F817-CC6E-386E-087A5BD6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6CBECB-4B55-B7A2-D258-9B4466820411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КОНКУРЕНТНЫЕ ПРЕИМУЩЕСТВА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7B164D0-7606-7BD8-AB75-AF63F6DADB9B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отличается от конкурентов: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поддержкой нейросетевых API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DeepSeek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Gemini, российские AI API, …);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прямой записью в БД через агент (по типу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Postman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встроенным визуальным редактором БД;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возможностью совместной работы команд;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разнообразием форматов (SQL,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снапшоты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готовых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…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63B9-ADC2-6692-2D7A-18F5168912C0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F53088-6104-2FD9-A0DE-B6271D0194F5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0A5F0C-674C-77C6-4D4A-F648E3ED414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4F8D68A-9998-A5EF-75A3-7D35F4E82E6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462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5EA-BF7B-5B44-160B-D181AC4D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7B62A4-62F6-E970-0371-2427B1E00F7C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МОНЕТИЗАЦИЯ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A07DAD-95C9-A912-B0F3-BB7FCC1D144E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Модель монетизации предусматривает: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Freemium</a:t>
            </a:r>
            <a:r>
              <a:rPr lang="ru-RU" sz="1800" dirty="0">
                <a:latin typeface="Times New Roman"/>
                <a:ea typeface="+mn-lt"/>
                <a:cs typeface="+mn-lt"/>
              </a:rPr>
              <a:t>: ограничение по строкам и таблицам (до 1k строк, 1 таблица);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Pro-подписка: ежемесячная плата (1–2 тыс. руб.), до 10k строк;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Enterprise: кастомные лицензии и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дополнительные доходы: продажа шаблонов БД, рекламные места в интерфейсе.</a:t>
            </a:r>
          </a:p>
          <a:p>
            <a:endParaRPr lang="ru-RU" sz="1800" b="1" dirty="0">
              <a:latin typeface="Times New Roman"/>
              <a:ea typeface="+mn-lt"/>
              <a:cs typeface="+mn-lt"/>
            </a:endParaRPr>
          </a:p>
          <a:p>
            <a:r>
              <a:rPr lang="ru-RU" sz="1800" dirty="0">
                <a:latin typeface="Times New Roman"/>
                <a:ea typeface="+mn-lt"/>
                <a:cs typeface="+mn-lt"/>
              </a:rPr>
              <a:t>Важно: монетизация будет запущена только после успешного выхода на рынок и подтверждения востребованности продукта. На этапе MVP и пилота продукт будет бесплатным. Однако при показе продукта данный функционал планируется продемонстрировать.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7BB60-43A2-66B3-6965-528F4F614221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00291A-CCE6-19BD-008B-ECA9AB62BD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273260-959F-E0D7-8B7F-F7363545117B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08D8DC1A-1C09-0472-AE69-A03C022BFF6E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2666973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1559</Words>
  <Application>Microsoft Office PowerPoint</Application>
  <PresentationFormat>Широкоэкранный</PresentationFormat>
  <Paragraphs>216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Avenir Next LT Pro</vt:lpstr>
      <vt:lpstr>Calibri</vt:lpstr>
      <vt:lpstr>Play</vt:lpstr>
      <vt:lpstr>Symbol</vt:lpstr>
      <vt:lpstr>Times New Roman</vt:lpstr>
      <vt:lpstr>AccentBoxVTI</vt:lpstr>
      <vt:lpstr>Fillusion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Fillusion</dc:title>
  <dc:creator>Dmitrii Kurenkov</dc:creator>
  <cp:lastModifiedBy>Dmitrii Kurenkov</cp:lastModifiedBy>
  <cp:revision>280</cp:revision>
  <dcterms:created xsi:type="dcterms:W3CDTF">2025-08-30T12:49:37Z</dcterms:created>
  <dcterms:modified xsi:type="dcterms:W3CDTF">2025-10-01T14:29:18Z</dcterms:modified>
</cp:coreProperties>
</file>